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handoutMasterIdLst>
    <p:handoutMasterId r:id="rId17"/>
  </p:handoutMasterIdLst>
  <p:sldIdLst>
    <p:sldId id="256" r:id="rId5"/>
    <p:sldId id="263" r:id="rId6"/>
    <p:sldId id="264" r:id="rId7"/>
    <p:sldId id="257" r:id="rId8"/>
    <p:sldId id="260" r:id="rId9"/>
    <p:sldId id="265" r:id="rId10"/>
    <p:sldId id="261" r:id="rId11"/>
    <p:sldId id="267" r:id="rId12"/>
    <p:sldId id="259" r:id="rId13"/>
    <p:sldId id="266" r:id="rId14"/>
    <p:sldId id="268" r:id="rId15"/>
    <p:sldId id="258" r:id="rId16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780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Frost" userId="a1d24f57-8071-487e-b85e-196c2a69e782" providerId="ADAL" clId="{C3784D90-8603-49DF-B399-63C22FBF062F}"/>
    <pc:docChg chg="custSel delSld modSld">
      <pc:chgData name="Claire Frost" userId="a1d24f57-8071-487e-b85e-196c2a69e782" providerId="ADAL" clId="{C3784D90-8603-49DF-B399-63C22FBF062F}" dt="2022-07-14T11:29:10.670" v="79" actId="20577"/>
      <pc:docMkLst>
        <pc:docMk/>
      </pc:docMkLst>
      <pc:sldChg chg="modSp mod">
        <pc:chgData name="Claire Frost" userId="a1d24f57-8071-487e-b85e-196c2a69e782" providerId="ADAL" clId="{C3784D90-8603-49DF-B399-63C22FBF062F}" dt="2022-07-14T11:28:01.201" v="14" actId="20577"/>
        <pc:sldMkLst>
          <pc:docMk/>
          <pc:sldMk cId="960620911" sldId="256"/>
        </pc:sldMkLst>
        <pc:spChg chg="mod">
          <ac:chgData name="Claire Frost" userId="a1d24f57-8071-487e-b85e-196c2a69e782" providerId="ADAL" clId="{C3784D90-8603-49DF-B399-63C22FBF062F}" dt="2022-07-14T11:28:01.201" v="14" actId="20577"/>
          <ac:spMkLst>
            <pc:docMk/>
            <pc:sldMk cId="960620911" sldId="256"/>
            <ac:spMk id="3" creationId="{00000000-0000-0000-0000-000000000000}"/>
          </ac:spMkLst>
        </pc:spChg>
      </pc:sldChg>
      <pc:sldChg chg="modSp mod">
        <pc:chgData name="Claire Frost" userId="a1d24f57-8071-487e-b85e-196c2a69e782" providerId="ADAL" clId="{C3784D90-8603-49DF-B399-63C22FBF062F}" dt="2022-07-14T11:29:10.670" v="79" actId="20577"/>
        <pc:sldMkLst>
          <pc:docMk/>
          <pc:sldMk cId="819418753" sldId="266"/>
        </pc:sldMkLst>
        <pc:spChg chg="mod">
          <ac:chgData name="Claire Frost" userId="a1d24f57-8071-487e-b85e-196c2a69e782" providerId="ADAL" clId="{C3784D90-8603-49DF-B399-63C22FBF062F}" dt="2022-07-14T11:29:10.670" v="79" actId="20577"/>
          <ac:spMkLst>
            <pc:docMk/>
            <pc:sldMk cId="819418753" sldId="266"/>
            <ac:spMk id="2" creationId="{00000000-0000-0000-0000-000000000000}"/>
          </ac:spMkLst>
        </pc:spChg>
        <pc:spChg chg="mod">
          <ac:chgData name="Claire Frost" userId="a1d24f57-8071-487e-b85e-196c2a69e782" providerId="ADAL" clId="{C3784D90-8603-49DF-B399-63C22FBF062F}" dt="2022-07-14T11:28:42.677" v="56" actId="20577"/>
          <ac:spMkLst>
            <pc:docMk/>
            <pc:sldMk cId="819418753" sldId="266"/>
            <ac:spMk id="3" creationId="{00000000-0000-0000-0000-000000000000}"/>
          </ac:spMkLst>
        </pc:spChg>
      </pc:sldChg>
      <pc:sldChg chg="del">
        <pc:chgData name="Claire Frost" userId="a1d24f57-8071-487e-b85e-196c2a69e782" providerId="ADAL" clId="{C3784D90-8603-49DF-B399-63C22FBF062F}" dt="2022-07-14T11:26:44.675" v="0" actId="2696"/>
        <pc:sldMkLst>
          <pc:docMk/>
          <pc:sldMk cId="3981450317" sldId="26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09CA1-A4A8-45FA-A770-B4DD116B7534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A07C5-0157-4EA7-AC51-95576E4F2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041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bin"/><Relationship Id="rId7" Type="http://schemas.openxmlformats.org/officeDocument/2006/relationships/image" Target="../media/image8.bin"/><Relationship Id="rId2" Type="http://schemas.openxmlformats.org/officeDocument/2006/relationships/image" Target="../media/image3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bin"/><Relationship Id="rId5" Type="http://schemas.openxmlformats.org/officeDocument/2006/relationships/image" Target="../media/image6.bin"/><Relationship Id="rId4" Type="http://schemas.openxmlformats.org/officeDocument/2006/relationships/image" Target="../media/image5.bin"/><Relationship Id="rId9" Type="http://schemas.openxmlformats.org/officeDocument/2006/relationships/image" Target="../media/image10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9086"/>
            <a:ext cx="7772400" cy="253122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ea typeface="MS PGothic" pitchFamily="34" charset="-128"/>
                <a:cs typeface="Arial" pitchFamily="34" charset="0"/>
              </a:rPr>
              <a:t>Introduction of Territorial Approach to Local Development (TALD)</a:t>
            </a:r>
            <a:br>
              <a:rPr lang="en-GB" altLang="en-US" dirty="0">
                <a:solidFill>
                  <a:schemeClr val="tx1"/>
                </a:solidFill>
                <a:ea typeface="MS PGothic" pitchFamily="34" charset="-128"/>
                <a:cs typeface="Arial" pitchFamily="34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7578" y="3379141"/>
            <a:ext cx="7408843" cy="2553961"/>
          </a:xfrm>
        </p:spPr>
        <p:txBody>
          <a:bodyPr>
            <a:noAutofit/>
          </a:bodyPr>
          <a:lstStyle/>
          <a:p>
            <a:r>
              <a:rPr lang="en-GB" altLang="en-US" sz="2800" dirty="0">
                <a:solidFill>
                  <a:schemeClr val="tx1"/>
                </a:solidFill>
                <a:ea typeface="MS PGothic" pitchFamily="34" charset="-128"/>
                <a:cs typeface="Arial" pitchFamily="34" charset="0"/>
              </a:rPr>
              <a:t>Territorial Approaches to Local Development</a:t>
            </a:r>
          </a:p>
          <a:p>
            <a:r>
              <a:rPr lang="en-AU" sz="2800" dirty="0">
                <a:solidFill>
                  <a:schemeClr val="tx1"/>
                </a:solidFill>
                <a:ea typeface="MS PGothic" pitchFamily="34" charset="-128"/>
                <a:cs typeface="Arial" pitchFamily="34" charset="0"/>
              </a:rPr>
              <a:t>What does it entail and how can it be fostered </a:t>
            </a:r>
            <a:br>
              <a:rPr lang="en-GB" sz="2800" dirty="0">
                <a:solidFill>
                  <a:schemeClr val="tx1"/>
                </a:solidFill>
                <a:ea typeface="MS PGothic" pitchFamily="34" charset="-128"/>
                <a:cs typeface="Arial" pitchFamily="34" charset="0"/>
              </a:rPr>
            </a:br>
            <a:r>
              <a:rPr lang="en-AU" sz="2800" dirty="0">
                <a:solidFill>
                  <a:schemeClr val="tx1"/>
                </a:solidFill>
                <a:ea typeface="MS PGothic" pitchFamily="34" charset="-128"/>
                <a:cs typeface="Arial" pitchFamily="34" charset="0"/>
              </a:rPr>
              <a:t>in </a:t>
            </a:r>
            <a:r>
              <a:rPr lang="en-GB" sz="2800" dirty="0">
                <a:solidFill>
                  <a:schemeClr val="tx1"/>
                </a:solidFill>
                <a:ea typeface="MS PGothic" pitchFamily="34" charset="-128"/>
                <a:cs typeface="Arial" pitchFamily="34" charset="0"/>
              </a:rPr>
              <a:t>Pakistan?</a:t>
            </a:r>
          </a:p>
          <a:p>
            <a:endParaRPr lang="en-GB" altLang="en-US" sz="2800" dirty="0">
              <a:solidFill>
                <a:schemeClr val="tx1"/>
              </a:solidFill>
              <a:ea typeface="MS PGothic" pitchFamily="34" charset="-128"/>
              <a:cs typeface="Arial" pitchFamily="34" charset="0"/>
            </a:endParaRPr>
          </a:p>
          <a:p>
            <a:r>
              <a:rPr lang="en-GB" altLang="en-US" dirty="0">
                <a:solidFill>
                  <a:schemeClr val="tx1"/>
                </a:solidFill>
                <a:ea typeface="MS PGothic" pitchFamily="34" charset="-128"/>
                <a:cs typeface="Arial" pitchFamily="34" charset="0"/>
              </a:rPr>
              <a:t>Commonwealth Local Government Forum (CLGF)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620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734" y="1854850"/>
            <a:ext cx="3713209" cy="42629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Set goals: </a:t>
            </a:r>
          </a:p>
          <a:p>
            <a:pPr lvl="1"/>
            <a:r>
              <a:rPr lang="en-GB" dirty="0"/>
              <a:t>What will success of this process look like ?</a:t>
            </a:r>
          </a:p>
          <a:p>
            <a:pPr lvl="1"/>
            <a:r>
              <a:rPr lang="en-GB" dirty="0"/>
              <a:t>What policy outcomes we they want?</a:t>
            </a:r>
          </a:p>
          <a:p>
            <a:pPr lvl="1"/>
            <a:r>
              <a:rPr lang="en-GB" dirty="0"/>
              <a:t>What sector outcomes we they want?</a:t>
            </a:r>
          </a:p>
          <a:p>
            <a:pPr lvl="1"/>
            <a:r>
              <a:rPr lang="en-GB" dirty="0"/>
              <a:t>What institutional outcomes do we want?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Undertaking TALD at council level:</a:t>
            </a:r>
          </a:p>
        </p:txBody>
      </p:sp>
      <p:pic>
        <p:nvPicPr>
          <p:cNvPr id="4" name="Picture 2" descr="\\NET1.cec.eu.int\HOMES\118\KIMPESY\Desktop\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248" y="1938717"/>
            <a:ext cx="4898184" cy="339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105515" y="5431972"/>
            <a:ext cx="6569923" cy="2543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What partners do they need to achieve these?</a:t>
            </a:r>
          </a:p>
          <a:p>
            <a:pPr lvl="1"/>
            <a:r>
              <a:rPr lang="en-GB" dirty="0"/>
              <a:t>Local CSOs</a:t>
            </a:r>
          </a:p>
          <a:p>
            <a:pPr lvl="1"/>
            <a:r>
              <a:rPr lang="en-GB" dirty="0"/>
              <a:t>Targeted community members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418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THE “HOW” MATTERS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1772816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-248342" y="2448550"/>
            <a:ext cx="4494179" cy="417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4775">
              <a:lnSpc>
                <a:spcPct val="80000"/>
              </a:lnSpc>
              <a:buSzPct val="60000"/>
            </a:pPr>
            <a:endParaRPr lang="en-GB" sz="2800" b="1" dirty="0">
              <a:solidFill>
                <a:srgbClr val="000000"/>
              </a:solidFill>
            </a:endParaRPr>
          </a:p>
          <a:p>
            <a:pPr marL="561975" lvl="1">
              <a:lnSpc>
                <a:spcPct val="80000"/>
              </a:lnSpc>
              <a:buSzPct val="60000"/>
            </a:pPr>
            <a:r>
              <a:rPr lang="en-GB" sz="1600" b="1" dirty="0">
                <a:solidFill>
                  <a:srgbClr val="000000"/>
                </a:solidFill>
              </a:rPr>
              <a:t>Tailor-made design of tools involving</a:t>
            </a:r>
            <a:r>
              <a:rPr lang="en-GB" sz="1600" dirty="0">
                <a:solidFill>
                  <a:srgbClr val="000000"/>
                </a:solidFill>
              </a:rPr>
              <a:t> in an </a:t>
            </a:r>
            <a:r>
              <a:rPr lang="en-GB" sz="1600" b="1" dirty="0">
                <a:solidFill>
                  <a:srgbClr val="000000"/>
                </a:solidFill>
              </a:rPr>
              <a:t>interactive</a:t>
            </a:r>
            <a:r>
              <a:rPr lang="en-GB" sz="1600" dirty="0">
                <a:solidFill>
                  <a:srgbClr val="000000"/>
                </a:solidFill>
              </a:rPr>
              <a:t> manner </a:t>
            </a:r>
            <a:r>
              <a:rPr lang="en-GB" sz="1600" b="1" dirty="0">
                <a:solidFill>
                  <a:srgbClr val="000000"/>
                </a:solidFill>
              </a:rPr>
              <a:t>all stakeholders </a:t>
            </a:r>
            <a:r>
              <a:rPr lang="en-GB" sz="1600" dirty="0">
                <a:solidFill>
                  <a:srgbClr val="000000"/>
                </a:solidFill>
              </a:rPr>
              <a:t>at local and national level; 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600" dirty="0">
              <a:solidFill>
                <a:srgbClr val="000000"/>
              </a:solidFill>
            </a:endParaRPr>
          </a:p>
          <a:p>
            <a:pPr marL="561975" lvl="1">
              <a:lnSpc>
                <a:spcPct val="80000"/>
              </a:lnSpc>
              <a:buSzPct val="60000"/>
            </a:pPr>
            <a:r>
              <a:rPr lang="en-GB" altLang="ja-JP" sz="1600" b="1" dirty="0">
                <a:solidFill>
                  <a:srgbClr val="000000"/>
                </a:solidFill>
              </a:rPr>
              <a:t>Continuous testing  &amp; fine-tuning </a:t>
            </a:r>
            <a:r>
              <a:rPr lang="en-GB" altLang="ja-JP" sz="1600" dirty="0">
                <a:solidFill>
                  <a:srgbClr val="000000"/>
                </a:solidFill>
              </a:rPr>
              <a:t>from practice (5 years!);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altLang="ja-JP" sz="1600" dirty="0">
              <a:solidFill>
                <a:srgbClr val="000000"/>
              </a:solidFill>
            </a:endParaRPr>
          </a:p>
          <a:p>
            <a:pPr marL="561975" lvl="1">
              <a:lnSpc>
                <a:spcPct val="80000"/>
              </a:lnSpc>
              <a:buSzPct val="60000"/>
            </a:pPr>
            <a:r>
              <a:rPr lang="en-GB" altLang="ja-JP" sz="1600" dirty="0">
                <a:solidFill>
                  <a:srgbClr val="000000"/>
                </a:solidFill>
              </a:rPr>
              <a:t>Guidance using as much as possible </a:t>
            </a:r>
            <a:r>
              <a:rPr lang="en-GB" altLang="ja-JP" sz="1600" b="1" dirty="0">
                <a:solidFill>
                  <a:srgbClr val="000000"/>
                </a:solidFill>
              </a:rPr>
              <a:t>national procedures, systems </a:t>
            </a:r>
            <a:r>
              <a:rPr lang="en-GB" altLang="ja-JP" sz="1600" dirty="0">
                <a:solidFill>
                  <a:srgbClr val="000000"/>
                </a:solidFill>
              </a:rPr>
              <a:t>and </a:t>
            </a:r>
            <a:r>
              <a:rPr lang="en-GB" altLang="ja-JP" sz="1600" b="1" dirty="0">
                <a:solidFill>
                  <a:srgbClr val="000000"/>
                </a:solidFill>
              </a:rPr>
              <a:t>institutions</a:t>
            </a:r>
            <a:r>
              <a:rPr lang="en-GB" altLang="ja-JP" sz="1600" dirty="0">
                <a:solidFill>
                  <a:srgbClr val="000000"/>
                </a:solidFill>
              </a:rPr>
              <a:t> –even if </a:t>
            </a:r>
            <a:r>
              <a:rPr lang="en-GB" altLang="ja-JP" sz="1600" b="1" dirty="0">
                <a:solidFill>
                  <a:srgbClr val="000000"/>
                </a:solidFill>
              </a:rPr>
              <a:t>they are weak, ambiguous  and unclear:       Ambiguity =  </a:t>
            </a:r>
            <a:r>
              <a:rPr lang="en-GB" altLang="ja-JP" sz="1600" dirty="0">
                <a:solidFill>
                  <a:srgbClr val="000000"/>
                </a:solidFill>
              </a:rPr>
              <a:t>Windows of opportunity for </a:t>
            </a:r>
            <a:r>
              <a:rPr lang="en-GB" altLang="ja-JP" sz="1600" b="1" dirty="0">
                <a:solidFill>
                  <a:srgbClr val="000000"/>
                </a:solidFill>
              </a:rPr>
              <a:t>creative interpretation</a:t>
            </a:r>
            <a:r>
              <a:rPr lang="en-GB" altLang="ja-JP" sz="1600" dirty="0">
                <a:solidFill>
                  <a:srgbClr val="000000"/>
                </a:solidFill>
              </a:rPr>
              <a:t>….</a:t>
            </a: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4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4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8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8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0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10" name="ZoneTexte 17"/>
          <p:cNvSpPr txBox="1"/>
          <p:nvPr/>
        </p:nvSpPr>
        <p:spPr>
          <a:xfrm>
            <a:off x="183706" y="1566074"/>
            <a:ext cx="4202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</a:rPr>
              <a:t>Local bottom-up elaboration of tools &amp; methods !: Not by EXTERNAL consultants!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519739" y="2376542"/>
            <a:ext cx="4679751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587375" indent="-482600">
              <a:lnSpc>
                <a:spcPct val="80000"/>
              </a:lnSpc>
              <a:buSzPct val="60000"/>
              <a:buFont typeface="Wingdings" pitchFamily="2" charset="2"/>
              <a:buAutoNum type="arabicPeriod"/>
            </a:pPr>
            <a:endParaRPr lang="fr-BE" sz="1600" b="1" dirty="0">
              <a:solidFill>
                <a:srgbClr val="000000"/>
              </a:solidFill>
            </a:endParaRP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en-GB" sz="1600" b="1" dirty="0">
                <a:solidFill>
                  <a:srgbClr val="000000"/>
                </a:solidFill>
              </a:rPr>
              <a:t>Using radio</a:t>
            </a:r>
            <a:r>
              <a:rPr lang="en-GB" sz="1600" dirty="0">
                <a:solidFill>
                  <a:srgbClr val="000000"/>
                </a:solidFill>
              </a:rPr>
              <a:t> (</a:t>
            </a:r>
            <a:r>
              <a:rPr lang="en-GB" sz="1600" dirty="0" err="1">
                <a:solidFill>
                  <a:srgbClr val="000000"/>
                </a:solidFill>
              </a:rPr>
              <a:t>malagasy</a:t>
            </a:r>
            <a:r>
              <a:rPr lang="en-GB" sz="1600" dirty="0">
                <a:solidFill>
                  <a:srgbClr val="000000"/>
                </a:solidFill>
              </a:rPr>
              <a:t>) for </a:t>
            </a:r>
            <a:r>
              <a:rPr lang="en-GB" sz="1600" b="1" dirty="0">
                <a:solidFill>
                  <a:srgbClr val="000000"/>
                </a:solidFill>
              </a:rPr>
              <a:t>transparency</a:t>
            </a:r>
            <a:r>
              <a:rPr lang="en-GB" sz="1600" dirty="0">
                <a:solidFill>
                  <a:srgbClr val="000000"/>
                </a:solidFill>
              </a:rPr>
              <a:t> of budget allocation and use, </a:t>
            </a:r>
            <a:r>
              <a:rPr lang="en-GB" sz="1600" b="1" dirty="0">
                <a:solidFill>
                  <a:srgbClr val="000000"/>
                </a:solidFill>
              </a:rPr>
              <a:t>to promote debates</a:t>
            </a:r>
            <a:r>
              <a:rPr lang="en-GB" sz="1600" dirty="0">
                <a:solidFill>
                  <a:srgbClr val="000000"/>
                </a:solidFill>
              </a:rPr>
              <a:t> at local level, and </a:t>
            </a:r>
            <a:r>
              <a:rPr lang="en-GB" sz="1600" b="1" dirty="0">
                <a:solidFill>
                  <a:srgbClr val="000000"/>
                </a:solidFill>
              </a:rPr>
              <a:t>explain basic concepts</a:t>
            </a:r>
            <a:r>
              <a:rPr lang="en-GB" sz="1600" dirty="0">
                <a:solidFill>
                  <a:srgbClr val="000000"/>
                </a:solidFill>
              </a:rPr>
              <a:t> about decentralization through fiction stories using comedians (regular radio programs)</a:t>
            </a: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en-US" sz="1600" b="1" dirty="0">
                <a:solidFill>
                  <a:srgbClr val="000000"/>
                </a:solidFill>
              </a:rPr>
              <a:t>Holding public debates</a:t>
            </a:r>
            <a:r>
              <a:rPr lang="en-US" sz="1600" dirty="0">
                <a:solidFill>
                  <a:srgbClr val="000000"/>
                </a:solidFill>
              </a:rPr>
              <a:t> on the </a:t>
            </a:r>
            <a:r>
              <a:rPr lang="en-US" sz="1600" b="1" dirty="0">
                <a:solidFill>
                  <a:srgbClr val="000000"/>
                </a:solidFill>
              </a:rPr>
              <a:t>results of annual audits</a:t>
            </a:r>
            <a:r>
              <a:rPr lang="en-US" sz="1600" dirty="0">
                <a:solidFill>
                  <a:srgbClr val="000000"/>
                </a:solidFill>
              </a:rPr>
              <a:t>, involving the  local governments executive, Districts  and citizens</a:t>
            </a: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fr-BE" sz="1600" dirty="0">
                <a:solidFill>
                  <a:srgbClr val="000000"/>
                </a:solidFill>
              </a:rPr>
              <a:t>Using « </a:t>
            </a:r>
            <a:r>
              <a:rPr lang="fr-BE" sz="1600" b="1" dirty="0">
                <a:solidFill>
                  <a:srgbClr val="000000"/>
                </a:solidFill>
              </a:rPr>
              <a:t>movies</a:t>
            </a:r>
            <a:r>
              <a:rPr lang="fr-BE" sz="1600" dirty="0">
                <a:solidFill>
                  <a:srgbClr val="000000"/>
                </a:solidFill>
              </a:rPr>
              <a:t> » to </a:t>
            </a:r>
            <a:r>
              <a:rPr lang="fr-BE" sz="1600" b="1" dirty="0">
                <a:solidFill>
                  <a:srgbClr val="000000"/>
                </a:solidFill>
              </a:rPr>
              <a:t>feed PD </a:t>
            </a:r>
            <a:r>
              <a:rPr lang="fr-BE" sz="1600" dirty="0">
                <a:solidFill>
                  <a:srgbClr val="000000"/>
                </a:solidFill>
              </a:rPr>
              <a:t>at national level with local evidence; </a:t>
            </a: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fr-BE" sz="1600" dirty="0">
                <a:solidFill>
                  <a:srgbClr val="000000"/>
                </a:solidFill>
              </a:rPr>
              <a:t>Organising </a:t>
            </a:r>
            <a:r>
              <a:rPr lang="fr-BE" sz="1600" b="1" dirty="0">
                <a:solidFill>
                  <a:srgbClr val="000000"/>
                </a:solidFill>
              </a:rPr>
              <a:t>public debates </a:t>
            </a:r>
            <a:r>
              <a:rPr lang="fr-BE" sz="1600" dirty="0">
                <a:solidFill>
                  <a:srgbClr val="000000"/>
                </a:solidFill>
              </a:rPr>
              <a:t>LG/sector ministries around topics showed in movies</a:t>
            </a:r>
            <a:endParaRPr lang="en-US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US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US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6506" y="188176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Communicate, communicate, communicate!!!!!</a:t>
            </a:r>
            <a:endParaRPr lang="fr-BE" sz="24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 startAt="2"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3" name="ZoneTexte 10"/>
          <p:cNvSpPr txBox="1"/>
          <p:nvPr/>
        </p:nvSpPr>
        <p:spPr>
          <a:xfrm>
            <a:off x="389215" y="5446713"/>
            <a:ext cx="756084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Human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relationships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are at the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core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of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implementation</a:t>
            </a:r>
            <a:endParaRPr lang="fr-FR" sz="1600" b="1" kern="1200" dirty="0">
              <a:ea typeface="MS PGothic" charset="0"/>
              <a:cs typeface="MS PGothic" charset="0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Facilitating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,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advising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,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connecting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people, building trust…..: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What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really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counts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is</a:t>
            </a:r>
            <a:r>
              <a:rPr lang="fr-FR" sz="1600" kern="1200" dirty="0">
                <a:ea typeface="MS PGothic" charset="0"/>
                <a:cs typeface="MS PGothic" charset="0"/>
              </a:rPr>
              <a:t>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the</a:t>
            </a:r>
            <a:r>
              <a:rPr lang="fr-FR" sz="1600" kern="1200" dirty="0"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human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skills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of the 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facilitation team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(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rather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than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the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technical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ones</a:t>
            </a:r>
            <a:r>
              <a:rPr lang="fr-FR" sz="1600" dirty="0">
                <a:solidFill>
                  <a:srgbClr val="000000"/>
                </a:solidFill>
                <a:ea typeface="MS PGothic" charset="0"/>
                <a:cs typeface="MS PGothic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1766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8499" y="1950097"/>
            <a:ext cx="7701902" cy="4176065"/>
          </a:xfrm>
        </p:spPr>
        <p:txBody>
          <a:bodyPr>
            <a:normAutofit/>
          </a:bodyPr>
          <a:lstStyle/>
          <a:p>
            <a:r>
              <a:rPr lang="en-US" sz="2800" dirty="0"/>
              <a:t>Top-Down/Technocratic Approaches (e.g. “territorialisation” national policies).</a:t>
            </a:r>
          </a:p>
          <a:p>
            <a:r>
              <a:rPr lang="en-US" sz="2800" dirty="0"/>
              <a:t>Single Sector Approaches</a:t>
            </a:r>
          </a:p>
          <a:p>
            <a:r>
              <a:rPr lang="en-US" sz="2800" dirty="0"/>
              <a:t>Subordinating Local Actors (in particular local authorities and citizens)</a:t>
            </a:r>
          </a:p>
          <a:p>
            <a:r>
              <a:rPr lang="en-US" sz="2800" dirty="0"/>
              <a:t>Too Thin Knowledge Base</a:t>
            </a:r>
          </a:p>
          <a:p>
            <a:r>
              <a:rPr lang="en-US" sz="2800" dirty="0"/>
              <a:t>Too Heavy Reliance on funding from outside</a:t>
            </a:r>
          </a:p>
          <a:p>
            <a:r>
              <a:rPr lang="en-US" sz="2800" dirty="0"/>
              <a:t>Short-term time perspective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7"/>
            <a:ext cx="8229600" cy="1229215"/>
          </a:xfrm>
        </p:spPr>
        <p:txBody>
          <a:bodyPr/>
          <a:lstStyle/>
          <a:p>
            <a:r>
              <a:rPr lang="en-US" sz="3600" b="1" dirty="0">
                <a:solidFill>
                  <a:srgbClr val="3366FF"/>
                </a:solidFill>
              </a:rPr>
              <a:t>THINGS “NOT TO DO</a:t>
            </a:r>
            <a:r>
              <a:rPr lang="en-US" b="1" dirty="0">
                <a:solidFill>
                  <a:srgbClr val="3366FF"/>
                </a:solidFill>
              </a:rPr>
              <a:t>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0902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04587"/>
            <a:ext cx="7408333" cy="4650642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002060"/>
                </a:solidFill>
              </a:rPr>
              <a:t>The Territorial Approach to Local Development (TALD) comes out of how the EU understands local government: </a:t>
            </a:r>
          </a:p>
          <a:p>
            <a:r>
              <a:rPr lang="en-GB" dirty="0">
                <a:solidFill>
                  <a:srgbClr val="002060"/>
                </a:solidFill>
              </a:rPr>
              <a:t>It recognises local government at an independent political actor which : </a:t>
            </a:r>
          </a:p>
          <a:p>
            <a:pPr marL="581343" lvl="2" indent="0">
              <a:buNone/>
            </a:pPr>
            <a:r>
              <a:rPr lang="en-GB" dirty="0">
                <a:solidFill>
                  <a:srgbClr val="002060"/>
                </a:solidFill>
              </a:rPr>
              <a:t>1 – makes decisions about what happens within their geographic boundaries </a:t>
            </a:r>
          </a:p>
          <a:p>
            <a:pPr marL="581343" lvl="2" indent="0">
              <a:buNone/>
            </a:pPr>
            <a:r>
              <a:rPr lang="en-GB" dirty="0">
                <a:solidFill>
                  <a:srgbClr val="002060"/>
                </a:solidFill>
              </a:rPr>
              <a:t>2 – deliver service to the citizens within their geographic boundaries </a:t>
            </a:r>
          </a:p>
          <a:p>
            <a:pPr marL="581343" lvl="2" indent="0">
              <a:buNone/>
            </a:pPr>
            <a:r>
              <a:rPr lang="en-GB" dirty="0">
                <a:solidFill>
                  <a:srgbClr val="002060"/>
                </a:solidFill>
              </a:rPr>
              <a:t>3 – enable citizens to be closer to decision making that effects their community </a:t>
            </a:r>
          </a:p>
          <a:p>
            <a:r>
              <a:rPr lang="en-GB" dirty="0">
                <a:solidFill>
                  <a:srgbClr val="002060"/>
                </a:solidFill>
                <a:ea typeface="MS PGothic" pitchFamily="34" charset="-128"/>
              </a:rPr>
              <a:t>The EU sees the </a:t>
            </a:r>
            <a:r>
              <a:rPr lang="en-GB" b="1" dirty="0">
                <a:solidFill>
                  <a:srgbClr val="002060"/>
                </a:solidFill>
                <a:ea typeface="MS PGothic" pitchFamily="34" charset="-128"/>
              </a:rPr>
              <a:t>empowerment of genuine local government </a:t>
            </a:r>
            <a:r>
              <a:rPr lang="en-GB" dirty="0">
                <a:solidFill>
                  <a:srgbClr val="002060"/>
                </a:solidFill>
                <a:ea typeface="MS PGothic" pitchFamily="34" charset="-128"/>
              </a:rPr>
              <a:t>not as an end in itself, but as a </a:t>
            </a:r>
            <a:r>
              <a:rPr lang="en-GB" b="1" dirty="0">
                <a:solidFill>
                  <a:srgbClr val="002060"/>
                </a:solidFill>
                <a:ea typeface="MS PGothic" pitchFamily="34" charset="-128"/>
              </a:rPr>
              <a:t>mean</a:t>
            </a:r>
            <a:r>
              <a:rPr lang="en-GB" dirty="0">
                <a:solidFill>
                  <a:srgbClr val="002060"/>
                </a:solidFill>
                <a:ea typeface="MS PGothic" pitchFamily="34" charset="-128"/>
              </a:rPr>
              <a:t> for </a:t>
            </a:r>
            <a:r>
              <a:rPr lang="en-GB" b="1" dirty="0">
                <a:solidFill>
                  <a:srgbClr val="002060"/>
                </a:solidFill>
                <a:ea typeface="MS PGothic" pitchFamily="34" charset="-128"/>
              </a:rPr>
              <a:t>empowering people </a:t>
            </a:r>
            <a:r>
              <a:rPr lang="en-GB" dirty="0">
                <a:solidFill>
                  <a:srgbClr val="002060"/>
                </a:solidFill>
                <a:ea typeface="MS PGothic" pitchFamily="34" charset="-128"/>
              </a:rPr>
              <a:t>with greater choice and control over the delivery of public services and local development</a:t>
            </a:r>
            <a:endParaRPr lang="en-GB" dirty="0">
              <a:solidFill>
                <a:srgbClr val="00206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has TALD come from</a:t>
            </a:r>
          </a:p>
        </p:txBody>
      </p:sp>
    </p:spTree>
    <p:extLst>
      <p:ext uri="{BB962C8B-B14F-4D97-AF65-F5344CB8AC3E}">
        <p14:creationId xmlns:p14="http://schemas.microsoft.com/office/powerpoint/2010/main" val="1312990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Basic Features of TALD </a:t>
            </a:r>
            <a:br>
              <a:rPr lang="en-GB" dirty="0"/>
            </a:br>
            <a:r>
              <a:rPr lang="en-GB" sz="2200" dirty="0"/>
              <a:t>(</a:t>
            </a:r>
            <a:r>
              <a:rPr lang="en-GB" sz="2200" b="1" i="1" u="sng" dirty="0">
                <a:solidFill>
                  <a:schemeClr val="bg1"/>
                </a:solidFill>
              </a:rPr>
              <a:t>This is not new to us)</a:t>
            </a:r>
            <a:endParaRPr lang="en-GB" sz="2200" dirty="0">
              <a:solidFill>
                <a:schemeClr val="bg1"/>
              </a:solidFill>
            </a:endParaRPr>
          </a:p>
        </p:txBody>
      </p:sp>
      <p:sp>
        <p:nvSpPr>
          <p:cNvPr id="4" name="Right Arrow 2"/>
          <p:cNvSpPr>
            <a:spLocks noChangeArrowheads="1"/>
          </p:cNvSpPr>
          <p:nvPr/>
        </p:nvSpPr>
        <p:spPr bwMode="auto">
          <a:xfrm>
            <a:off x="8410575" y="4437063"/>
            <a:ext cx="44450" cy="71437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51520" y="2245910"/>
            <a:ext cx="40113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</a:rPr>
              <a:t>Is about </a:t>
            </a:r>
            <a:r>
              <a:rPr lang="en-GB" sz="2000" b="1" u="sng" dirty="0">
                <a:solidFill>
                  <a:srgbClr val="0070C0"/>
                </a:solidFill>
                <a:latin typeface="+mn-lt"/>
              </a:rPr>
              <a:t>expanding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00"/>
                </a:solidFill>
              </a:rPr>
              <a:t>the overall </a:t>
            </a:r>
            <a:r>
              <a:rPr lang="en-GB" sz="2000" b="1" u="sng" dirty="0">
                <a:solidFill>
                  <a:srgbClr val="0070C0"/>
                </a:solidFill>
                <a:latin typeface="+mn-lt"/>
              </a:rPr>
              <a:t>potential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00"/>
                </a:solidFill>
              </a:rPr>
              <a:t>of the local </a:t>
            </a:r>
            <a:r>
              <a:rPr lang="en-GB" sz="2000" b="1" u="sng" dirty="0">
                <a:solidFill>
                  <a:srgbClr val="0070C0"/>
                </a:solidFill>
                <a:latin typeface="+mn-lt"/>
              </a:rPr>
              <a:t>territories</a:t>
            </a:r>
          </a:p>
          <a:p>
            <a:pPr marL="342900" indent="-342900">
              <a:buFont typeface="Wingdings" charset="2"/>
              <a:buChar char=""/>
            </a:pPr>
            <a:endParaRPr lang="en-GB" sz="2000" b="1" u="sng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2040" y="2050764"/>
            <a:ext cx="3523233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dirty="0"/>
          </a:p>
          <a:p>
            <a:pPr marL="285750" indent="-285750">
              <a:buFontTx/>
              <a:buChar char="−"/>
            </a:pPr>
            <a:r>
              <a:rPr lang="en-GB" dirty="0">
                <a:solidFill>
                  <a:srgbClr val="000000"/>
                </a:solidFill>
              </a:rPr>
              <a:t>It is a</a:t>
            </a:r>
            <a:r>
              <a:rPr lang="en-GB" dirty="0"/>
              <a:t> </a:t>
            </a:r>
            <a:r>
              <a:rPr lang="en-GB" b="1" u="sng" kern="0" dirty="0">
                <a:solidFill>
                  <a:srgbClr val="0070C0"/>
                </a:solidFill>
              </a:rPr>
              <a:t>place-based approach: </a:t>
            </a:r>
            <a:r>
              <a:rPr lang="en-GB" dirty="0">
                <a:solidFill>
                  <a:srgbClr val="000000"/>
                </a:solidFill>
              </a:rPr>
              <a:t>the local area is an </a:t>
            </a:r>
            <a:r>
              <a:rPr lang="en-GB" b="1" u="sng" kern="0" dirty="0">
                <a:solidFill>
                  <a:srgbClr val="0070C0"/>
                </a:solidFill>
              </a:rPr>
              <a:t>active</a:t>
            </a:r>
            <a:r>
              <a:rPr lang="en-GB" dirty="0"/>
              <a:t> </a:t>
            </a:r>
            <a:r>
              <a:rPr lang="en-GB" dirty="0">
                <a:solidFill>
                  <a:srgbClr val="000000"/>
                </a:solidFill>
              </a:rPr>
              <a:t>ingredient, no</a:t>
            </a:r>
            <a:r>
              <a:rPr lang="en-GB" dirty="0"/>
              <a:t>t a </a:t>
            </a:r>
            <a:r>
              <a:rPr lang="en-GB" b="1" u="sng" kern="0" dirty="0">
                <a:solidFill>
                  <a:srgbClr val="0070C0"/>
                </a:solidFill>
              </a:rPr>
              <a:t>passive receptacle </a:t>
            </a:r>
            <a:r>
              <a:rPr lang="en-GB" dirty="0">
                <a:solidFill>
                  <a:srgbClr val="000000"/>
                </a:solidFill>
              </a:rPr>
              <a:t>of development; </a:t>
            </a:r>
          </a:p>
          <a:p>
            <a:pPr marL="285750" indent="-285750">
              <a:buFontTx/>
              <a:buChar char="−"/>
            </a:pPr>
            <a:endParaRPr lang="en-GB" dirty="0"/>
          </a:p>
          <a:p>
            <a:pPr marL="285750" lvl="0" indent="-285750">
              <a:buFontTx/>
              <a:buChar char="−"/>
            </a:pPr>
            <a:r>
              <a:rPr lang="en-GB" dirty="0">
                <a:solidFill>
                  <a:srgbClr val="000000"/>
                </a:solidFill>
              </a:rPr>
              <a:t>Is not about </a:t>
            </a:r>
            <a:r>
              <a:rPr lang="en-GB" b="1" u="sng" kern="0" dirty="0">
                <a:solidFill>
                  <a:srgbClr val="0070C0"/>
                </a:solidFill>
              </a:rPr>
              <a:t>improving a single objective</a:t>
            </a:r>
            <a:r>
              <a:rPr lang="en-GB" dirty="0"/>
              <a:t>: </a:t>
            </a:r>
            <a:r>
              <a:rPr lang="en-GB" dirty="0">
                <a:solidFill>
                  <a:srgbClr val="000000"/>
                </a:solidFill>
              </a:rPr>
              <a:t>is not about achieving economic growth only or improving infrastructure, or improving education…by strategically managing the relations (trade-offs and synergies) between economic growth, social inclusion and environmental sustainability</a:t>
            </a:r>
            <a:endParaRPr lang="fr-FR" dirty="0">
              <a:solidFill>
                <a:srgbClr val="000000"/>
              </a:solidFill>
            </a:endParaRPr>
          </a:p>
          <a:p>
            <a:pPr marL="285750" indent="-285750">
              <a:buFontTx/>
              <a:buChar char="−"/>
            </a:pPr>
            <a:endParaRPr lang="en-GB" sz="1400" dirty="0"/>
          </a:p>
          <a:p>
            <a:pPr marL="285750" indent="-285750">
              <a:buFontTx/>
              <a:buChar char="−"/>
            </a:pPr>
            <a:endParaRPr lang="en-GB" sz="1400" b="1" u="sng" kern="0" dirty="0">
              <a:solidFill>
                <a:srgbClr val="0070C0"/>
              </a:solidFill>
              <a:latin typeface="+mn-lt"/>
            </a:endParaRPr>
          </a:p>
          <a:p>
            <a:pPr lvl="0"/>
            <a:endParaRPr lang="fr-BE" sz="1400" dirty="0"/>
          </a:p>
          <a:p>
            <a:pPr lvl="0"/>
            <a:endParaRPr lang="fr-FR" sz="1400" dirty="0"/>
          </a:p>
          <a:p>
            <a:r>
              <a:rPr lang="en-US" sz="1400" dirty="0"/>
              <a:t>  </a:t>
            </a:r>
            <a:endParaRPr lang="fr-FR" sz="1400" dirty="0"/>
          </a:p>
        </p:txBody>
      </p:sp>
      <p:sp>
        <p:nvSpPr>
          <p:cNvPr id="9" name="Down Arrow 27"/>
          <p:cNvSpPr>
            <a:spLocks noChangeArrowheads="1"/>
          </p:cNvSpPr>
          <p:nvPr/>
        </p:nvSpPr>
        <p:spPr bwMode="auto">
          <a:xfrm rot="16200000">
            <a:off x="4226670" y="4053334"/>
            <a:ext cx="557213" cy="411162"/>
          </a:xfrm>
          <a:prstGeom prst="downArrow">
            <a:avLst>
              <a:gd name="adj1" fmla="val 50000"/>
              <a:gd name="adj2" fmla="val 43042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 dirty="0">
              <a:latin typeface="Verdana" charset="0"/>
              <a:ea typeface="MS PGothic" charset="0"/>
              <a:cs typeface="MS PGothic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995" y="3241440"/>
            <a:ext cx="4508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281132"/>
            <a:ext cx="4508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022" y="4589418"/>
            <a:ext cx="4508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79512" y="5220812"/>
            <a:ext cx="40113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</a:rPr>
              <a:t>To achieve improvements in </a:t>
            </a:r>
            <a:r>
              <a:rPr lang="en-GB" sz="2000" b="1" u="sng" dirty="0">
                <a:solidFill>
                  <a:srgbClr val="0070C0"/>
                </a:solidFill>
                <a:latin typeface="+mn-lt"/>
              </a:rPr>
              <a:t>social inclusion</a:t>
            </a:r>
            <a:r>
              <a:rPr lang="en-GB" sz="2000" dirty="0"/>
              <a:t>, </a:t>
            </a:r>
            <a:r>
              <a:rPr lang="en-GB" sz="2000" b="1" u="sng" dirty="0">
                <a:solidFill>
                  <a:srgbClr val="0070C0"/>
                </a:solidFill>
                <a:latin typeface="+mn-lt"/>
              </a:rPr>
              <a:t>economic growth</a:t>
            </a:r>
            <a:r>
              <a:rPr lang="en-GB" sz="2000" dirty="0"/>
              <a:t> and </a:t>
            </a:r>
            <a:r>
              <a:rPr lang="en-GB" sz="2000" b="1" u="sng" dirty="0">
                <a:solidFill>
                  <a:srgbClr val="0070C0"/>
                </a:solidFill>
                <a:latin typeface="+mn-lt"/>
              </a:rPr>
              <a:t>environmental sustainability.</a:t>
            </a:r>
            <a:r>
              <a:rPr lang="en-GB" sz="2000" dirty="0"/>
              <a:t> </a:t>
            </a:r>
            <a:endParaRPr lang="fr-FR" sz="2000" dirty="0"/>
          </a:p>
        </p:txBody>
      </p:sp>
      <p:sp>
        <p:nvSpPr>
          <p:cNvPr id="14" name="Rectangle 13"/>
          <p:cNvSpPr/>
          <p:nvPr/>
        </p:nvSpPr>
        <p:spPr>
          <a:xfrm>
            <a:off x="179512" y="2924944"/>
            <a:ext cx="40113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2000" dirty="0"/>
          </a:p>
          <a:p>
            <a:r>
              <a:rPr lang="en-GB" sz="2000" dirty="0">
                <a:solidFill>
                  <a:srgbClr val="000000"/>
                </a:solidFill>
              </a:rPr>
              <a:t>By </a:t>
            </a:r>
            <a:r>
              <a:rPr lang="en-GB" sz="2000" b="1" u="sng" dirty="0">
                <a:solidFill>
                  <a:srgbClr val="0070C0"/>
                </a:solidFill>
              </a:rPr>
              <a:t>providing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00"/>
                </a:solidFill>
              </a:rPr>
              <a:t>the</a:t>
            </a:r>
            <a:r>
              <a:rPr lang="en-GB" sz="2000" dirty="0"/>
              <a:t> </a:t>
            </a:r>
            <a:r>
              <a:rPr lang="en-GB" sz="2000" b="1" u="sng" dirty="0">
                <a:solidFill>
                  <a:srgbClr val="0070C0"/>
                </a:solidFill>
              </a:rPr>
              <a:t>conditions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00"/>
                </a:solidFill>
              </a:rPr>
              <a:t>for a</a:t>
            </a:r>
            <a:r>
              <a:rPr lang="en-GB" sz="2000" dirty="0"/>
              <a:t> </a:t>
            </a:r>
            <a:r>
              <a:rPr lang="en-GB" sz="2000" b="1" u="sng" dirty="0">
                <a:solidFill>
                  <a:srgbClr val="0070C0"/>
                </a:solidFill>
              </a:rPr>
              <a:t>genuine</a:t>
            </a:r>
            <a:r>
              <a:rPr lang="en-GB" sz="2000" dirty="0"/>
              <a:t>, </a:t>
            </a:r>
            <a:r>
              <a:rPr lang="en-GB" sz="2000" b="1" u="sng" dirty="0">
                <a:solidFill>
                  <a:srgbClr val="0070C0"/>
                </a:solidFill>
              </a:rPr>
              <a:t>bottom up development piloted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00"/>
                </a:solidFill>
              </a:rPr>
              <a:t>by the </a:t>
            </a:r>
            <a:r>
              <a:rPr lang="en-GB" sz="2000" b="1" u="sng" dirty="0">
                <a:solidFill>
                  <a:srgbClr val="0070C0"/>
                </a:solidFill>
              </a:rPr>
              <a:t>actors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00"/>
                </a:solidFill>
              </a:rPr>
              <a:t>of the</a:t>
            </a:r>
            <a:r>
              <a:rPr lang="en-GB" sz="2000" dirty="0"/>
              <a:t> </a:t>
            </a:r>
            <a:r>
              <a:rPr lang="en-GB" sz="2000" b="1" u="sng" dirty="0">
                <a:solidFill>
                  <a:srgbClr val="0070C0"/>
                </a:solidFill>
              </a:rPr>
              <a:t>territory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000000"/>
                </a:solidFill>
              </a:rPr>
              <a:t>that</a:t>
            </a:r>
            <a:r>
              <a:rPr lang="en-GB" sz="2000" dirty="0"/>
              <a:t> </a:t>
            </a:r>
            <a:r>
              <a:rPr lang="en-GB" sz="2000" b="1" u="sng" dirty="0">
                <a:solidFill>
                  <a:srgbClr val="0070C0"/>
                </a:solidFill>
              </a:rPr>
              <a:t>moves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00"/>
                </a:solidFill>
              </a:rPr>
              <a:t>the</a:t>
            </a:r>
            <a:r>
              <a:rPr lang="en-GB" sz="2000" dirty="0"/>
              <a:t> </a:t>
            </a:r>
            <a:r>
              <a:rPr lang="en-GB" sz="2000" b="1" u="sng" dirty="0">
                <a:solidFill>
                  <a:srgbClr val="0070C0"/>
                </a:solidFill>
              </a:rPr>
              <a:t>way they prefer</a:t>
            </a:r>
            <a:r>
              <a:rPr lang="fr-FR" sz="2000" b="1" u="sng" dirty="0">
                <a:solidFill>
                  <a:srgbClr val="0070C0"/>
                </a:solidFill>
              </a:rPr>
              <a:t>…</a:t>
            </a:r>
            <a:endParaRPr lang="en-GB" sz="2000" b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5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32857"/>
            <a:ext cx="8472195" cy="501987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TALD is the enabler of not only local development but ‘development’ through empowered communities.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It consists of local government at the centre of development mobilizing communities, involving businesses and Civil Society organization for a collaborative approach to local development.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Under the TALD approach </a:t>
            </a:r>
            <a:r>
              <a:rPr lang="en-US" dirty="0"/>
              <a:t>decentralization is not just a transfer of functions and resources but a process of </a:t>
            </a:r>
            <a:r>
              <a:rPr lang="en-US" b="1" dirty="0"/>
              <a:t>‘empowerment of people through the empowerment of their local governments</a:t>
            </a:r>
            <a:r>
              <a:rPr lang="en-US" dirty="0"/>
              <a:t>’, a process aimed at promoting developmental decision making targeted to local needs and aspirations. 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33272"/>
          </a:xfrm>
        </p:spPr>
        <p:txBody>
          <a:bodyPr/>
          <a:lstStyle/>
          <a:p>
            <a:r>
              <a:rPr lang="en-GB" dirty="0"/>
              <a:t>The Basic Features of TALD</a:t>
            </a:r>
          </a:p>
        </p:txBody>
      </p:sp>
    </p:spTree>
    <p:extLst>
      <p:ext uri="{BB962C8B-B14F-4D97-AF65-F5344CB8AC3E}">
        <p14:creationId xmlns:p14="http://schemas.microsoft.com/office/powerpoint/2010/main" val="261596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9918" y="1433814"/>
            <a:ext cx="8742784" cy="5561045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The term “Local” refers not just to a </a:t>
            </a:r>
            <a:r>
              <a:rPr lang="en-US" b="1" u="sng" dirty="0"/>
              <a:t>where</a:t>
            </a:r>
            <a:r>
              <a:rPr lang="en-US" dirty="0"/>
              <a:t> (geographically), but also </a:t>
            </a:r>
            <a:r>
              <a:rPr lang="en-US" b="1" u="sng" dirty="0"/>
              <a:t>how</a:t>
            </a:r>
            <a:r>
              <a:rPr lang="en-US" dirty="0"/>
              <a:t> and </a:t>
            </a:r>
            <a:r>
              <a:rPr lang="en-US" b="1" u="sng" dirty="0"/>
              <a:t>by whom</a:t>
            </a:r>
            <a:r>
              <a:rPr lang="en-US" dirty="0"/>
              <a:t> development is undertaken, promoted and supported. 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The </a:t>
            </a:r>
            <a:r>
              <a:rPr lang="en-US" b="1" u="sng" dirty="0"/>
              <a:t>leveraging of place-specific resources </a:t>
            </a:r>
            <a:r>
              <a:rPr lang="en-US" dirty="0"/>
              <a:t>through</a:t>
            </a:r>
            <a:r>
              <a:rPr lang="en-US" b="1" dirty="0"/>
              <a:t> </a:t>
            </a:r>
            <a:r>
              <a:rPr lang="en-US" dirty="0"/>
              <a:t>enabling </a:t>
            </a:r>
            <a:r>
              <a:rPr lang="en-US" b="1" u="sng" dirty="0"/>
              <a:t>political</a:t>
            </a:r>
            <a:r>
              <a:rPr lang="en-US" dirty="0"/>
              <a:t> and </a:t>
            </a:r>
            <a:r>
              <a:rPr lang="en-US" b="1" u="sng" dirty="0"/>
              <a:t>institutional</a:t>
            </a:r>
            <a:r>
              <a:rPr lang="en-US" dirty="0"/>
              <a:t> mechanisms of </a:t>
            </a:r>
            <a:r>
              <a:rPr lang="en-US" b="1" u="sng" dirty="0"/>
              <a:t>governance</a:t>
            </a:r>
            <a:r>
              <a:rPr lang="en-US" dirty="0"/>
              <a:t> and </a:t>
            </a:r>
            <a:r>
              <a:rPr lang="en-US" b="1" u="sng" dirty="0"/>
              <a:t>administration</a:t>
            </a:r>
            <a:r>
              <a:rPr lang="en-US" dirty="0"/>
              <a:t>, constitutes the critical difference between: </a:t>
            </a:r>
          </a:p>
          <a:p>
            <a:pPr marL="0" lvl="1" indent="0">
              <a:buNone/>
            </a:pPr>
            <a:r>
              <a:rPr lang="en-GB" dirty="0"/>
              <a:t>	</a:t>
            </a:r>
          </a:p>
          <a:p>
            <a:pPr marL="0" lvl="1" indent="0">
              <a:buNone/>
            </a:pPr>
            <a:endParaRPr lang="en-GB" sz="2400" dirty="0"/>
          </a:p>
          <a:p>
            <a:pPr marL="0" lvl="1" indent="0">
              <a:buNone/>
            </a:pPr>
            <a:endParaRPr lang="en-GB" sz="2400" dirty="0"/>
          </a:p>
          <a:p>
            <a:pPr marL="0" lvl="1" indent="0">
              <a:buNone/>
            </a:pPr>
            <a:endParaRPr lang="en-US" sz="2400" dirty="0"/>
          </a:p>
          <a:p>
            <a:pPr marL="274320" lvl="1"/>
            <a:r>
              <a:rPr lang="en-GB" sz="2400" dirty="0"/>
              <a:t>Recognise that  LGs are </a:t>
            </a:r>
            <a:r>
              <a:rPr lang="en-US" sz="2400" b="1" u="sng" dirty="0"/>
              <a:t>political actors</a:t>
            </a:r>
            <a:r>
              <a:rPr lang="en-US" sz="2400" dirty="0"/>
              <a:t> (i.e. self-government mechanisms of a local political constituency) and </a:t>
            </a:r>
            <a:r>
              <a:rPr lang="en-US" sz="2400" b="1" u="sng" dirty="0"/>
              <a:t>not just managerial entities</a:t>
            </a:r>
            <a:r>
              <a:rPr lang="en-US" sz="2400" dirty="0"/>
              <a:t> for delivery of a specific set of services.</a:t>
            </a:r>
          </a:p>
          <a:p>
            <a:pPr marL="274320" lvl="1"/>
            <a:endParaRPr lang="en-GB" sz="24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9"/>
            <a:ext cx="8229600" cy="520088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TALD?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0239" y="4090018"/>
            <a:ext cx="2873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Genuine Local/Territorial Development, where decision and resources are local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018303" y="4005949"/>
            <a:ext cx="32874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The delegation of regional, national, or global development objectives and programs for implementation at the local level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40630" y="425929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VS</a:t>
            </a:r>
          </a:p>
        </p:txBody>
      </p:sp>
    </p:spTree>
    <p:extLst>
      <p:ext uri="{BB962C8B-B14F-4D97-AF65-F5344CB8AC3E}">
        <p14:creationId xmlns:p14="http://schemas.microsoft.com/office/powerpoint/2010/main" val="327464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72685"/>
            <a:ext cx="7408333" cy="345069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  <a:tabLst>
                <a:tab pos="85725" algn="l"/>
              </a:tabLs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TALD does three things:</a:t>
            </a:r>
          </a:p>
          <a:p>
            <a:pPr marL="0" lvl="0" indent="0">
              <a:tabLst>
                <a:tab pos="85725" algn="l"/>
              </a:tabLst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tabLst>
                <a:tab pos="85725" algn="l"/>
              </a:tabLst>
            </a:pPr>
            <a:r>
              <a:rPr lang="en-US" sz="2400" b="1" u="sng" dirty="0">
                <a:solidFill>
                  <a:schemeClr val="tx2">
                    <a:lumMod val="75000"/>
                  </a:schemeClr>
                </a:solidFill>
              </a:rPr>
              <a:t>Understands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territorial development as defined above</a:t>
            </a:r>
          </a:p>
          <a:p>
            <a:pPr lvl="1">
              <a:buFont typeface="Wingdings" charset="2"/>
              <a:buChar char=""/>
              <a:tabLst>
                <a:tab pos="85725" algn="l"/>
              </a:tabLst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tabLst>
                <a:tab pos="85725" algn="l"/>
              </a:tabLst>
            </a:pPr>
            <a:r>
              <a:rPr lang="en-US" sz="2400" b="1" u="sng" dirty="0">
                <a:solidFill>
                  <a:schemeClr val="tx2">
                    <a:lumMod val="75000"/>
                  </a:schemeClr>
                </a:solidFill>
              </a:rPr>
              <a:t>Values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Territorial Development as a critical component of  the National Development policy</a:t>
            </a:r>
          </a:p>
          <a:p>
            <a:pPr lvl="1">
              <a:buFont typeface="Wingdings" charset="2"/>
              <a:buChar char=""/>
              <a:tabLst>
                <a:tab pos="85725" algn="l"/>
              </a:tabLst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tabLst>
                <a:tab pos="85725" algn="l"/>
              </a:tabLst>
            </a:pPr>
            <a:r>
              <a:rPr lang="en-US" sz="2400" b="1" u="sng" dirty="0">
                <a:solidFill>
                  <a:schemeClr val="tx2">
                    <a:lumMod val="75000"/>
                  </a:schemeClr>
                </a:solidFill>
              </a:rPr>
              <a:t>Recognizes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the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primary responsibility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of autonomous and accountable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LAs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for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promoting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territorial development, and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empowers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them to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plan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finance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and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manage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it</a:t>
            </a:r>
            <a:endParaRPr lang="fr-FR" sz="24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TALD?</a:t>
            </a:r>
          </a:p>
        </p:txBody>
      </p:sp>
    </p:spTree>
    <p:extLst>
      <p:ext uri="{BB962C8B-B14F-4D97-AF65-F5344CB8AC3E}">
        <p14:creationId xmlns:p14="http://schemas.microsoft.com/office/powerpoint/2010/main" val="1823216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2514" y="1835020"/>
            <a:ext cx="8262257" cy="4599992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It starts from local potential, needs and aspirations</a:t>
            </a:r>
            <a:endParaRPr lang="en-GB" dirty="0"/>
          </a:p>
          <a:p>
            <a:pPr lvl="0"/>
            <a:r>
              <a:rPr lang="en-US" dirty="0"/>
              <a:t>It builds local networks and get all participants to think about what is suitable for development of the specific area (based on the specific advantages of the place)</a:t>
            </a:r>
            <a:endParaRPr lang="en-GB" dirty="0"/>
          </a:p>
          <a:p>
            <a:pPr lvl="0"/>
            <a:r>
              <a:rPr lang="en-US" dirty="0"/>
              <a:t>It looks to mobilize local resources (public and private)</a:t>
            </a:r>
            <a:endParaRPr lang="en-GB" dirty="0"/>
          </a:p>
          <a:p>
            <a:pPr lvl="0"/>
            <a:r>
              <a:rPr lang="en-US" dirty="0"/>
              <a:t>It takes a cross-sector approach within the specific territory (local space) </a:t>
            </a:r>
          </a:p>
          <a:p>
            <a:pPr lvl="0"/>
            <a:r>
              <a:rPr lang="en-US" dirty="0"/>
              <a:t>It looks to build inter-governmental and cross sector partnerships</a:t>
            </a:r>
            <a:endParaRPr lang="en-GB" dirty="0"/>
          </a:p>
          <a:p>
            <a:pPr lvl="0"/>
            <a:r>
              <a:rPr lang="en-US" dirty="0"/>
              <a:t>It looks at local territorial development within the wider context of local/regional/national/global networks &amp; markets.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7586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Why is TALD a good approach</a:t>
            </a:r>
            <a:br>
              <a:rPr lang="en-US" sz="3600" dirty="0">
                <a:solidFill>
                  <a:schemeClr val="tx1"/>
                </a:solidFill>
              </a:rPr>
            </a:br>
            <a:br>
              <a:rPr lang="en-GB" sz="3600" dirty="0">
                <a:solidFill>
                  <a:schemeClr val="tx1"/>
                </a:solidFill>
              </a:rPr>
            </a:br>
            <a:endParaRPr lang="en-GB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64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64487" y="3429000"/>
            <a:ext cx="428625" cy="476383"/>
          </a:xfrm>
          <a:prstGeom prst="rect">
            <a:avLst/>
          </a:prstGeom>
          <a:solidFill>
            <a:schemeClr val="accent6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Health</a:t>
            </a:r>
          </a:p>
        </p:txBody>
      </p:sp>
      <p:sp>
        <p:nvSpPr>
          <p:cNvPr id="6" name="Rectangle 5"/>
          <p:cNvSpPr/>
          <p:nvPr/>
        </p:nvSpPr>
        <p:spPr>
          <a:xfrm>
            <a:off x="4232973" y="3429000"/>
            <a:ext cx="460202" cy="472920"/>
          </a:xfrm>
          <a:prstGeom prst="rect">
            <a:avLst/>
          </a:prstGeom>
          <a:solidFill>
            <a:schemeClr val="accent6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Education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5250387" y="3429000"/>
            <a:ext cx="428625" cy="472920"/>
          </a:xfrm>
          <a:prstGeom prst="rect">
            <a:avLst/>
          </a:prstGeom>
          <a:solidFill>
            <a:schemeClr val="accent6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Public Works</a:t>
            </a:r>
          </a:p>
        </p:txBody>
      </p:sp>
      <p:sp>
        <p:nvSpPr>
          <p:cNvPr id="9" name="Rectangle 8"/>
          <p:cNvSpPr/>
          <p:nvPr/>
        </p:nvSpPr>
        <p:spPr>
          <a:xfrm>
            <a:off x="5745254" y="3429000"/>
            <a:ext cx="428625" cy="472920"/>
          </a:xfrm>
          <a:prstGeom prst="rect">
            <a:avLst/>
          </a:prstGeom>
          <a:solidFill>
            <a:schemeClr val="accent6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50" dirty="0">
                <a:solidFill>
                  <a:schemeClr val="tx1"/>
                </a:solidFill>
              </a:rPr>
              <a:t>Economic development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6731092" y="3429000"/>
            <a:ext cx="428625" cy="461045"/>
          </a:xfrm>
          <a:prstGeom prst="rect">
            <a:avLst/>
          </a:prstGeom>
          <a:solidFill>
            <a:schemeClr val="accent6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Other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36225" y="3429000"/>
            <a:ext cx="428625" cy="472920"/>
          </a:xfrm>
          <a:prstGeom prst="rect">
            <a:avLst/>
          </a:prstGeom>
          <a:solidFill>
            <a:schemeClr val="accent6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Agriculture rural dev.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763187" y="933975"/>
            <a:ext cx="428625" cy="87101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Ministry of Health</a:t>
            </a:r>
            <a:endParaRPr lang="en-GB" sz="825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64549" y="933975"/>
            <a:ext cx="465674" cy="87101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Ministry of Education</a:t>
            </a:r>
            <a:endParaRPr lang="en-GB" sz="825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 flipH="1">
            <a:off x="3977316" y="1804990"/>
            <a:ext cx="184" cy="1352293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2"/>
          </p:cNvCxnSpPr>
          <p:nvPr/>
        </p:nvCxnSpPr>
        <p:spPr>
          <a:xfrm flipH="1">
            <a:off x="4475856" y="1804990"/>
            <a:ext cx="21530" cy="1376559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  <a:stCxn id="25" idx="2"/>
          </p:cNvCxnSpPr>
          <p:nvPr/>
        </p:nvCxnSpPr>
        <p:spPr>
          <a:xfrm>
            <a:off x="6957988" y="1803799"/>
            <a:ext cx="17687" cy="1276610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4" idx="2"/>
          </p:cNvCxnSpPr>
          <p:nvPr/>
        </p:nvCxnSpPr>
        <p:spPr>
          <a:xfrm flipH="1">
            <a:off x="6461731" y="1804990"/>
            <a:ext cx="5054" cy="1253923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22" idx="2"/>
          </p:cNvCxnSpPr>
          <p:nvPr/>
        </p:nvCxnSpPr>
        <p:spPr>
          <a:xfrm>
            <a:off x="5468598" y="1804990"/>
            <a:ext cx="17845" cy="1278015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3" idx="2"/>
          </p:cNvCxnSpPr>
          <p:nvPr/>
        </p:nvCxnSpPr>
        <p:spPr>
          <a:xfrm>
            <a:off x="5943499" y="1804990"/>
            <a:ext cx="22826" cy="1315155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1" idx="2"/>
          </p:cNvCxnSpPr>
          <p:nvPr/>
        </p:nvCxnSpPr>
        <p:spPr>
          <a:xfrm>
            <a:off x="5000836" y="1804990"/>
            <a:ext cx="3449" cy="1315155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765911" y="933975"/>
            <a:ext cx="469850" cy="87101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>
                <a:solidFill>
                  <a:schemeClr val="tx1"/>
                </a:solidFill>
              </a:rPr>
              <a:t>Ministry of Water and sanitation</a:t>
            </a:r>
            <a:endParaRPr lang="en-GB" sz="750" b="1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254285" y="933975"/>
            <a:ext cx="428625" cy="87101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Ministry of public works</a:t>
            </a:r>
            <a:endParaRPr lang="en-GB" sz="825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13117" y="933975"/>
            <a:ext cx="460763" cy="87101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Ministry of economic development</a:t>
            </a:r>
            <a:endParaRPr lang="en-GB" sz="713" b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214840" y="933975"/>
            <a:ext cx="503890" cy="87101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Ministry of Agriculture/Rural dev.</a:t>
            </a:r>
            <a:endParaRPr lang="en-GB" sz="825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43675" y="933975"/>
            <a:ext cx="428625" cy="869824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>
                <a:solidFill>
                  <a:schemeClr val="tx1"/>
                </a:solidFill>
              </a:rPr>
              <a:t>Ministry of Other</a:t>
            </a:r>
            <a:endParaRPr lang="en-GB" sz="825" b="1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71700" y="3212697"/>
            <a:ext cx="5354578" cy="1724032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GB" sz="1050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GB" sz="1050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GB" sz="1050" b="1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2000250" y="3101822"/>
            <a:ext cx="5143500" cy="1191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000250" y="799411"/>
            <a:ext cx="5143500" cy="1191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048941" y="961013"/>
            <a:ext cx="865414" cy="272268"/>
          </a:xfrm>
          <a:prstGeom prst="rect">
            <a:avLst/>
          </a:prstGeom>
          <a:noFill/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50" dirty="0">
                <a:solidFill>
                  <a:srgbClr val="FF0000"/>
                </a:solidFill>
              </a:rPr>
              <a:t>Central level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937356" y="5143564"/>
            <a:ext cx="5298940" cy="877724"/>
          </a:xfrm>
          <a:prstGeom prst="rect">
            <a:avLst/>
          </a:prstGeom>
          <a:solidFill>
            <a:srgbClr val="CCFFCC"/>
          </a:solidFill>
          <a:ln w="63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Local Populations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976201" y="3901921"/>
            <a:ext cx="18020" cy="1304681"/>
          </a:xfrm>
          <a:prstGeom prst="straightConnector1">
            <a:avLst/>
          </a:prstGeom>
          <a:ln w="127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525043" y="4654046"/>
            <a:ext cx="16737" cy="521393"/>
          </a:xfrm>
          <a:prstGeom prst="straightConnector1">
            <a:avLst/>
          </a:prstGeom>
          <a:ln w="635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67" idx="2"/>
          </p:cNvCxnSpPr>
          <p:nvPr/>
        </p:nvCxnSpPr>
        <p:spPr>
          <a:xfrm>
            <a:off x="4997610" y="4512461"/>
            <a:ext cx="15143" cy="694140"/>
          </a:xfrm>
          <a:prstGeom prst="straightConnector1">
            <a:avLst/>
          </a:prstGeom>
          <a:ln w="635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5472657" y="4527848"/>
            <a:ext cx="8738" cy="651096"/>
          </a:xfrm>
          <a:prstGeom prst="straightConnector1">
            <a:avLst/>
          </a:prstGeom>
          <a:ln w="635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5959120" y="4517138"/>
            <a:ext cx="7205" cy="661806"/>
          </a:xfrm>
          <a:prstGeom prst="straightConnector1">
            <a:avLst/>
          </a:prstGeom>
          <a:ln w="635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442382" y="4467149"/>
            <a:ext cx="13756" cy="739453"/>
          </a:xfrm>
          <a:prstGeom prst="straightConnector1">
            <a:avLst/>
          </a:prstGeom>
          <a:ln w="635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947151" y="4493238"/>
            <a:ext cx="15941" cy="685707"/>
          </a:xfrm>
          <a:prstGeom prst="straightConnector1">
            <a:avLst/>
          </a:prstGeom>
          <a:ln w="635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1759189" y="933975"/>
            <a:ext cx="428625" cy="923730"/>
          </a:xfrm>
          <a:prstGeom prst="rect">
            <a:avLst/>
          </a:prstGeom>
          <a:solidFill>
            <a:schemeClr val="accent2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>
                <a:solidFill>
                  <a:schemeClr val="tx1"/>
                </a:solidFill>
              </a:rPr>
              <a:t>Civil Service</a:t>
            </a:r>
          </a:p>
        </p:txBody>
      </p:sp>
      <p:cxnSp>
        <p:nvCxnSpPr>
          <p:cNvPr id="108" name="Straight Arrow Connector 107"/>
          <p:cNvCxnSpPr>
            <a:cxnSpLocks/>
            <a:stCxn id="101" idx="2"/>
          </p:cNvCxnSpPr>
          <p:nvPr/>
        </p:nvCxnSpPr>
        <p:spPr>
          <a:xfrm>
            <a:off x="1973502" y="1857705"/>
            <a:ext cx="18123" cy="1337860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>
            <a:off x="2236520" y="933975"/>
            <a:ext cx="464887" cy="915115"/>
          </a:xfrm>
          <a:prstGeom prst="rect">
            <a:avLst/>
          </a:prstGeom>
          <a:solidFill>
            <a:schemeClr val="accent2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Ministry of</a:t>
            </a:r>
          </a:p>
          <a:p>
            <a:pPr algn="ctr"/>
            <a:r>
              <a:rPr lang="en-GB" sz="825" dirty="0">
                <a:solidFill>
                  <a:schemeClr val="tx1"/>
                </a:solidFill>
              </a:rPr>
              <a:t>Planning</a:t>
            </a:r>
          </a:p>
        </p:txBody>
      </p:sp>
      <p:sp>
        <p:nvSpPr>
          <p:cNvPr id="7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245930"/>
            <a:ext cx="9144000" cy="527573"/>
          </a:xfrm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GB" dirty="0"/>
              <a:t>Architecture of territorial approach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867" y="3825546"/>
            <a:ext cx="576155" cy="76820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0122" y="3795902"/>
            <a:ext cx="576155" cy="76820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8530" y="3824967"/>
            <a:ext cx="576155" cy="76820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5334" y="3894465"/>
            <a:ext cx="576155" cy="768206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2575" y="3881016"/>
            <a:ext cx="576155" cy="768206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3757" y="3774181"/>
            <a:ext cx="707855" cy="943807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1900679" y="3671193"/>
            <a:ext cx="1837697" cy="685800"/>
          </a:xfrm>
          <a:prstGeom prst="rect">
            <a:avLst/>
          </a:prstGeom>
          <a:solidFill>
            <a:srgbClr val="FFC000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Local Government (Mayor and Council)</a:t>
            </a:r>
          </a:p>
        </p:txBody>
      </p:sp>
      <p:sp>
        <p:nvSpPr>
          <p:cNvPr id="97" name="Arrow: Down 1"/>
          <p:cNvSpPr/>
          <p:nvPr/>
        </p:nvSpPr>
        <p:spPr>
          <a:xfrm rot="16200000">
            <a:off x="-199643" y="3356925"/>
            <a:ext cx="2301220" cy="1901933"/>
          </a:xfrm>
          <a:prstGeom prst="downArrow">
            <a:avLst>
              <a:gd name="adj1" fmla="val 50000"/>
              <a:gd name="adj2" fmla="val 46566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LGs implementing their policies based on the demands and needs of their constituents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2739440" y="933975"/>
            <a:ext cx="462163" cy="918439"/>
          </a:xfrm>
          <a:prstGeom prst="rect">
            <a:avLst/>
          </a:prstGeom>
          <a:solidFill>
            <a:schemeClr val="accent2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Ministry</a:t>
            </a:r>
          </a:p>
          <a:p>
            <a:pPr algn="ctr"/>
            <a:r>
              <a:rPr lang="en-GB" sz="825" dirty="0">
                <a:solidFill>
                  <a:schemeClr val="tx1"/>
                </a:solidFill>
              </a:rPr>
              <a:t>Of Finance</a:t>
            </a:r>
          </a:p>
        </p:txBody>
      </p:sp>
      <p:sp>
        <p:nvSpPr>
          <p:cNvPr id="98" name="Rectangle 97"/>
          <p:cNvSpPr/>
          <p:nvPr/>
        </p:nvSpPr>
        <p:spPr>
          <a:xfrm>
            <a:off x="3240792" y="933975"/>
            <a:ext cx="464806" cy="904119"/>
          </a:xfrm>
          <a:prstGeom prst="rect">
            <a:avLst/>
          </a:prstGeom>
          <a:solidFill>
            <a:schemeClr val="accent2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National Auditing Court</a:t>
            </a:r>
          </a:p>
        </p:txBody>
      </p:sp>
      <p:cxnSp>
        <p:nvCxnSpPr>
          <p:cNvPr id="99" name="Straight Arrow Connector 98"/>
          <p:cNvCxnSpPr>
            <a:cxnSpLocks/>
            <a:stCxn id="115" idx="2"/>
          </p:cNvCxnSpPr>
          <p:nvPr/>
        </p:nvCxnSpPr>
        <p:spPr>
          <a:xfrm>
            <a:off x="2468964" y="1849090"/>
            <a:ext cx="16721" cy="1296831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88" idx="2"/>
          </p:cNvCxnSpPr>
          <p:nvPr/>
        </p:nvCxnSpPr>
        <p:spPr>
          <a:xfrm>
            <a:off x="2970522" y="1852414"/>
            <a:ext cx="14461" cy="1278162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98" idx="2"/>
          </p:cNvCxnSpPr>
          <p:nvPr/>
        </p:nvCxnSpPr>
        <p:spPr>
          <a:xfrm>
            <a:off x="3473195" y="1838094"/>
            <a:ext cx="11851" cy="1319188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Left Arrow Callout 104"/>
          <p:cNvSpPr/>
          <p:nvPr/>
        </p:nvSpPr>
        <p:spPr>
          <a:xfrm>
            <a:off x="7291943" y="2611700"/>
            <a:ext cx="1744552" cy="2220922"/>
          </a:xfrm>
          <a:prstGeom prst="leftArrowCallout">
            <a:avLst>
              <a:gd name="adj1" fmla="val 25000"/>
              <a:gd name="adj2" fmla="val 25000"/>
              <a:gd name="adj3" fmla="val 17423"/>
              <a:gd name="adj4" fmla="val 75998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Integrated Local Development Plan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Funding priorities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Personnel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Accountability to local populations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Inter-</a:t>
            </a:r>
            <a:r>
              <a:rPr lang="en-US" sz="1100" dirty="0" err="1">
                <a:solidFill>
                  <a:schemeClr val="tx1"/>
                </a:solidFill>
              </a:rPr>
              <a:t>sectoral</a:t>
            </a:r>
            <a:r>
              <a:rPr lang="en-US" sz="1100" dirty="0">
                <a:solidFill>
                  <a:schemeClr val="tx1"/>
                </a:solidFill>
              </a:rPr>
              <a:t> Coordination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8141" y="4060545"/>
            <a:ext cx="338937" cy="451916"/>
          </a:xfrm>
          <a:prstGeom prst="rect">
            <a:avLst/>
          </a:prstGeom>
        </p:spPr>
      </p:pic>
      <p:sp>
        <p:nvSpPr>
          <p:cNvPr id="119" name="Down Arrow Callout 118"/>
          <p:cNvSpPr/>
          <p:nvPr/>
        </p:nvSpPr>
        <p:spPr>
          <a:xfrm>
            <a:off x="7355055" y="884425"/>
            <a:ext cx="1523565" cy="1710920"/>
          </a:xfrm>
          <a:prstGeom prst="downArrowCallou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Central Government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National Policies,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National Plan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Regulations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Capacity building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Quality control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4745874" y="3429000"/>
            <a:ext cx="465693" cy="488361"/>
          </a:xfrm>
          <a:prstGeom prst="rect">
            <a:avLst/>
          </a:prstGeom>
          <a:solidFill>
            <a:schemeClr val="accent4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tx1"/>
                </a:solidFill>
              </a:rPr>
              <a:t>Water &amp; Sanitation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30215" y="3523355"/>
            <a:ext cx="895974" cy="1194632"/>
          </a:xfrm>
          <a:prstGeom prst="rect">
            <a:avLst/>
          </a:prstGeom>
        </p:spPr>
      </p:pic>
      <p:sp>
        <p:nvSpPr>
          <p:cNvPr id="133" name="Rectangle 132"/>
          <p:cNvSpPr/>
          <p:nvPr/>
        </p:nvSpPr>
        <p:spPr>
          <a:xfrm>
            <a:off x="1121236" y="2844609"/>
            <a:ext cx="1204210" cy="272268"/>
          </a:xfrm>
          <a:prstGeom prst="rect">
            <a:avLst/>
          </a:prstGeom>
          <a:noFill/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50" dirty="0">
                <a:solidFill>
                  <a:srgbClr val="FF0000"/>
                </a:solidFill>
              </a:rPr>
              <a:t>Local Government  level</a:t>
            </a:r>
          </a:p>
        </p:txBody>
      </p:sp>
      <p:sp>
        <p:nvSpPr>
          <p:cNvPr id="136" name="Up Arrow Callout 135"/>
          <p:cNvSpPr/>
          <p:nvPr/>
        </p:nvSpPr>
        <p:spPr>
          <a:xfrm>
            <a:off x="7143750" y="4936729"/>
            <a:ext cx="1892745" cy="1732631"/>
          </a:xfrm>
          <a:prstGeom prst="upArrowCallout">
            <a:avLst>
              <a:gd name="adj1" fmla="val 25000"/>
              <a:gd name="adj2" fmla="val 25000"/>
              <a:gd name="adj3" fmla="val 18717"/>
              <a:gd name="adj4" fmla="val 71888"/>
            </a:avLst>
          </a:prstGeom>
          <a:solidFill>
            <a:srgbClr val="CCFFCC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Problem: inadequate caring and feeding practices especially in the first two years of life, infectious diseases particularly in rural areas and early childbearing among adolescents </a:t>
            </a:r>
            <a:endParaRPr 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37" name="Up Arrow 136"/>
          <p:cNvSpPr/>
          <p:nvPr/>
        </p:nvSpPr>
        <p:spPr>
          <a:xfrm>
            <a:off x="2996136" y="4235542"/>
            <a:ext cx="363474" cy="1059670"/>
          </a:xfrm>
          <a:prstGeom prst="upArrow">
            <a:avLst/>
          </a:prstGeom>
          <a:solidFill>
            <a:srgbClr val="CCFFCC"/>
          </a:solidFill>
          <a:ln w="63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Participation</a:t>
            </a:r>
          </a:p>
        </p:txBody>
      </p:sp>
      <p:sp>
        <p:nvSpPr>
          <p:cNvPr id="138" name="Down Arrow 137"/>
          <p:cNvSpPr/>
          <p:nvPr/>
        </p:nvSpPr>
        <p:spPr>
          <a:xfrm>
            <a:off x="2236520" y="4361674"/>
            <a:ext cx="363474" cy="10968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Accountability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0" y="1"/>
            <a:ext cx="9144000" cy="68579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59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970836"/>
            <a:ext cx="7652651" cy="568948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70799"/>
          </a:xfrm>
        </p:spPr>
        <p:txBody>
          <a:bodyPr>
            <a:normAutofit fontScale="90000"/>
          </a:bodyPr>
          <a:lstStyle/>
          <a:p>
            <a:r>
              <a:rPr lang="en-GB" dirty="0"/>
              <a:t>TALD is about partnership</a:t>
            </a:r>
          </a:p>
        </p:txBody>
      </p:sp>
    </p:spTree>
    <p:extLst>
      <p:ext uri="{BB962C8B-B14F-4D97-AF65-F5344CB8AC3E}">
        <p14:creationId xmlns:p14="http://schemas.microsoft.com/office/powerpoint/2010/main" val="31302906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E5D2464524ED45B423ED778CC22BE9" ma:contentTypeVersion="16" ma:contentTypeDescription="Create a new document." ma:contentTypeScope="" ma:versionID="c3b6738b574219071cdfabdd84ef093c">
  <xsd:schema xmlns:xsd="http://www.w3.org/2001/XMLSchema" xmlns:xs="http://www.w3.org/2001/XMLSchema" xmlns:p="http://schemas.microsoft.com/office/2006/metadata/properties" xmlns:ns2="56ce12e5-b3b5-4d83-9484-51597a519b6f" xmlns:ns3="7101eb59-0816-44b8-bc9c-02329363e805" targetNamespace="http://schemas.microsoft.com/office/2006/metadata/properties" ma:root="true" ma:fieldsID="f87d3d932e02d0be95690aa79442210c" ns2:_="" ns3:_="">
    <xsd:import namespace="56ce12e5-b3b5-4d83-9484-51597a519b6f"/>
    <xsd:import namespace="7101eb59-0816-44b8-bc9c-02329363e8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ce12e5-b3b5-4d83-9484-51597a519b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97942e-155b-4bd2-b2d4-4cf8f1dbae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01eb59-0816-44b8-bc9c-02329363e80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d9b0d32-67d0-4a94-aadf-b4454ea80b6f}" ma:internalName="TaxCatchAll" ma:showField="CatchAllData" ma:web="7101eb59-0816-44b8-bc9c-02329363e8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01eb59-0816-44b8-bc9c-02329363e805" xsi:nil="true"/>
    <lcf76f155ced4ddcb4097134ff3c332f xmlns="56ce12e5-b3b5-4d83-9484-51597a519b6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C04A801-2F50-4313-8120-359E4ED36F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583E2D-182D-4439-AB38-ACD2C7519C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ce12e5-b3b5-4d83-9484-51597a519b6f"/>
    <ds:schemaRef ds:uri="7101eb59-0816-44b8-bc9c-02329363e8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A66B831-94CF-4C42-84E0-2B407ADC10F2}">
  <ds:schemaRefs>
    <ds:schemaRef ds:uri="http://schemas.microsoft.com/office/2006/metadata/properties"/>
    <ds:schemaRef ds:uri="http://schemas.microsoft.com/office/infopath/2007/PartnerControls"/>
    <ds:schemaRef ds:uri="7101eb59-0816-44b8-bc9c-02329363e805"/>
    <ds:schemaRef ds:uri="56ce12e5-b3b5-4d83-9484-51597a519b6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704</TotalTime>
  <Words>1088</Words>
  <Application>Microsoft Office PowerPoint</Application>
  <PresentationFormat>On-screen Show (4:3)</PresentationFormat>
  <Paragraphs>162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Candara</vt:lpstr>
      <vt:lpstr>Symbol</vt:lpstr>
      <vt:lpstr>Verdana</vt:lpstr>
      <vt:lpstr>Wingdings</vt:lpstr>
      <vt:lpstr>Waveform</vt:lpstr>
      <vt:lpstr>Introduction of Territorial Approach to Local Development (TALD) </vt:lpstr>
      <vt:lpstr>Where has TALD come from</vt:lpstr>
      <vt:lpstr>The Basic Features of TALD  (This is not new to us)</vt:lpstr>
      <vt:lpstr>The Basic Features of TALD</vt:lpstr>
      <vt:lpstr>What is TALD?</vt:lpstr>
      <vt:lpstr>What is TALD?</vt:lpstr>
      <vt:lpstr>  Why is TALD a good approach  </vt:lpstr>
      <vt:lpstr>Architecture of territorial approach</vt:lpstr>
      <vt:lpstr>TALD is about partnership</vt:lpstr>
      <vt:lpstr>Undertaking TALD at council level:</vt:lpstr>
      <vt:lpstr>THE “HOW” MATTERS</vt:lpstr>
      <vt:lpstr>THINGS “NOT TO DO”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 Akbar</dc:creator>
  <cp:lastModifiedBy>Claire Frost</cp:lastModifiedBy>
  <cp:revision>29</cp:revision>
  <cp:lastPrinted>2018-11-14T18:35:31Z</cp:lastPrinted>
  <dcterms:created xsi:type="dcterms:W3CDTF">2018-10-29T22:35:08Z</dcterms:created>
  <dcterms:modified xsi:type="dcterms:W3CDTF">2022-07-14T11:29:12Z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0x010100FFE5D2464524ED45B423ED778CC22BE9</vt:lpwstr>
  </property>
  <property fmtid="{D5CDD505-2E9C-101B-9397-08002B2CF9AE}" pid="3" name="MediaServiceImageTags">
    <vt:lpwstr/>
  </property>
</Properties>
</file>